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handoutMasterIdLst>
    <p:handoutMasterId r:id="rId22"/>
  </p:handoutMasterIdLst>
  <p:sldIdLst>
    <p:sldId id="256" r:id="rId3"/>
    <p:sldId id="260" r:id="rId4"/>
    <p:sldId id="333" r:id="rId5"/>
    <p:sldId id="340" r:id="rId6"/>
    <p:sldId id="334" r:id="rId7"/>
    <p:sldId id="339" r:id="rId8"/>
    <p:sldId id="341" r:id="rId9"/>
    <p:sldId id="342" r:id="rId10"/>
    <p:sldId id="291" r:id="rId11"/>
    <p:sldId id="335" r:id="rId12"/>
    <p:sldId id="337" r:id="rId13"/>
    <p:sldId id="338" r:id="rId14"/>
    <p:sldId id="266" r:id="rId15"/>
    <p:sldId id="322" r:id="rId16"/>
    <p:sldId id="323" r:id="rId17"/>
    <p:sldId id="324" r:id="rId18"/>
    <p:sldId id="325" r:id="rId19"/>
    <p:sldId id="33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開頭" id="{C878EB46-2637-4F29-92F3-002F2AD18C32}">
          <p14:sldIdLst>
            <p14:sldId id="256"/>
            <p14:sldId id="260"/>
          </p14:sldIdLst>
        </p14:section>
        <p14:section name="第一章 前景提要" id="{1D42BAF7-D732-42B6-8FA7-CC844A29E6EB}">
          <p14:sldIdLst>
            <p14:sldId id="333"/>
            <p14:sldId id="340"/>
            <p14:sldId id="334"/>
            <p14:sldId id="339"/>
            <p14:sldId id="341"/>
            <p14:sldId id="342"/>
          </p14:sldIdLst>
        </p14:section>
        <p14:section name="第二章 套件介紹" id="{27E327A8-28EF-4C4D-AC6E-AE70486E4AE1}">
          <p14:sldIdLst>
            <p14:sldId id="291"/>
            <p14:sldId id="335"/>
            <p14:sldId id="337"/>
            <p14:sldId id="338"/>
          </p14:sldIdLst>
        </p14:section>
        <p14:section name="第三章 程式架構" id="{D99F3A3F-90E3-42C8-951E-C1273B7DA39B}">
          <p14:sldIdLst>
            <p14:sldId id="266"/>
            <p14:sldId id="322"/>
            <p14:sldId id="323"/>
            <p14:sldId id="324"/>
            <p14:sldId id="325"/>
            <p14:sldId id="336"/>
          </p14:sldIdLst>
        </p14:section>
      </p14:sectionLst>
    </p:ext>
    <p:ext uri="{EFAFB233-063F-42B5-8137-9DF3F51BA10A}">
      <p15:sldGuideLst xmlns:p15="http://schemas.microsoft.com/office/powerpoint/2012/main">
        <p15:guide id="2" pos="2910" userDrawn="1">
          <p15:clr>
            <a:srgbClr val="A4A3A4"/>
          </p15:clr>
        </p15:guide>
        <p15:guide id="3" orient="horz" pos="213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FDF"/>
    <a:srgbClr val="0900C0"/>
    <a:srgbClr val="107BB8"/>
    <a:srgbClr val="139EAB"/>
    <a:srgbClr val="FEBD23"/>
    <a:srgbClr val="141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4" autoAdjust="0"/>
    <p:restoredTop sz="94235" autoAdjust="0"/>
  </p:normalViewPr>
  <p:slideViewPr>
    <p:cSldViewPr snapToGrid="0" showGuides="1">
      <p:cViewPr varScale="1">
        <p:scale>
          <a:sx n="109" d="100"/>
          <a:sy n="109" d="100"/>
        </p:scale>
        <p:origin x="810" y="108"/>
      </p:cViewPr>
      <p:guideLst>
        <p:guide pos="2910"/>
        <p:guide orient="horz" pos="213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64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91585C3-FA02-40D3-A991-0216DACEC7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A7C941C-C604-42AE-86E7-88B7C5C96D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8D078E-251E-4A18-8B2F-827353D7E9AD}" type="datetimeFigureOut">
              <a:rPr lang="zh-TW" altLang="en-US" smtClean="0"/>
              <a:t>2020/11/18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7543EB9-C0B0-44BF-8F2C-2AB0688AAF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9D2EE24-5246-4FD0-94F5-0B3E2D421D4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5A119D-D3AA-4065-8B82-65F1233C375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68594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jp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F98A-1F4A-4C37-9595-D5B3AA3E4C03}" type="datetimeFigureOut">
              <a:rPr lang="zh-TW" altLang="en-US" smtClean="0"/>
              <a:t>2020/11/18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28AAA-0367-4D75-8AA5-8676D05F09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051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875301D-81FC-4CBC-AC6A-9793936D42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7809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123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896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219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>
            <a:extLst>
              <a:ext uri="{FF2B5EF4-FFF2-40B4-BE49-F238E27FC236}">
                <a16:creationId xmlns:a16="http://schemas.microsoft.com/office/drawing/2014/main" id="{2C93A5A6-170C-429C-ADC7-10414B48ECB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48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95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4507B1-A096-455E-AF21-852434D58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4332724-096F-4729-B59F-AF0BBA74698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>
                  <a:alpha val="91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193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3D664F8-01FA-4721-B1F8-F7392D3BFA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4" b="53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87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469" userDrawn="1">
          <p15:clr>
            <a:srgbClr val="FBAE40"/>
          </p15:clr>
        </p15:guide>
        <p15:guide id="4" pos="211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BC1077CB-9B56-412F-89FF-A589CDF9D8ED}"/>
              </a:ext>
            </a:extLst>
          </p:cNvPr>
          <p:cNvSpPr txBox="1"/>
          <p:nvPr userDrawn="1"/>
        </p:nvSpPr>
        <p:spPr>
          <a:xfrm>
            <a:off x="569538" y="155143"/>
            <a:ext cx="1422184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552E159F-9727-4BF3-B28A-39AFBBC37CCA}"/>
              </a:ext>
            </a:extLst>
          </p:cNvPr>
          <p:cNvSpPr/>
          <p:nvPr userDrawn="1"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fficePLUS-11">
            <a:extLst>
              <a:ext uri="{FF2B5EF4-FFF2-40B4-BE49-F238E27FC236}">
                <a16:creationId xmlns:a16="http://schemas.microsoft.com/office/drawing/2014/main" id="{F579D31A-0FDB-4979-BA48-10F8C51FA49B}"/>
              </a:ext>
            </a:extLst>
          </p:cNvPr>
          <p:cNvSpPr/>
          <p:nvPr userDrawn="1"/>
        </p:nvSpPr>
        <p:spPr>
          <a:xfrm rot="16200000">
            <a:off x="-1251468" y="3261647"/>
            <a:ext cx="3172862" cy="334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di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050" cap="all" dirty="0" smtClean="0">
                <a:cs typeface="+mn-ea"/>
                <a:sym typeface="+mn-lt"/>
              </a:rPr>
              <a:t>爬蟲入門</a:t>
            </a:r>
            <a:r>
              <a:rPr lang="en-US" altLang="zh-TW" sz="1050" cap="all" dirty="0" smtClean="0">
                <a:cs typeface="+mn-ea"/>
                <a:sym typeface="+mn-lt"/>
              </a:rPr>
              <a:t>python</a:t>
            </a:r>
            <a:r>
              <a:rPr lang="en-US" altLang="zh-TW" sz="1050" cap="all" baseline="0" dirty="0" smtClean="0">
                <a:cs typeface="+mn-ea"/>
                <a:sym typeface="+mn-lt"/>
              </a:rPr>
              <a:t> </a:t>
            </a:r>
            <a:r>
              <a:rPr lang="en-US" altLang="zh-TW" sz="1050" cap="all" baseline="0" dirty="0" smtClean="0">
                <a:cs typeface="+mn-ea"/>
                <a:sym typeface="+mn-lt"/>
              </a:rPr>
              <a:t>crawler</a:t>
            </a:r>
            <a:endParaRPr lang="en-US" altLang="zh-CN" sz="1050" cap="all" dirty="0" smtClean="0"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2225DF15-17BC-4002-BC5E-A74F3AFA8E43}"/>
              </a:ext>
            </a:extLst>
          </p:cNvPr>
          <p:cNvSpPr txBox="1"/>
          <p:nvPr userDrawn="1"/>
        </p:nvSpPr>
        <p:spPr>
          <a:xfrm>
            <a:off x="1458538" y="1154980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爬蟲入門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2513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80458672-650B-4DA9-BEE4-F2941738F0F1}"/>
              </a:ext>
            </a:extLst>
          </p:cNvPr>
          <p:cNvSpPr txBox="1"/>
          <p:nvPr userDrawn="1"/>
        </p:nvSpPr>
        <p:spPr>
          <a:xfrm>
            <a:off x="569538" y="155143"/>
            <a:ext cx="1633781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D236D4AA-0AB1-471C-A89E-08765FC519FD}"/>
              </a:ext>
            </a:extLst>
          </p:cNvPr>
          <p:cNvSpPr txBox="1"/>
          <p:nvPr userDrawn="1"/>
        </p:nvSpPr>
        <p:spPr>
          <a:xfrm>
            <a:off x="1458538" y="1154980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套件介紹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OfficePLUS-11">
            <a:extLst>
              <a:ext uri="{FF2B5EF4-FFF2-40B4-BE49-F238E27FC236}">
                <a16:creationId xmlns:a16="http://schemas.microsoft.com/office/drawing/2014/main" id="{6FFF0757-9897-42F8-BCED-CBA10E6A1CB7}"/>
              </a:ext>
            </a:extLst>
          </p:cNvPr>
          <p:cNvSpPr/>
          <p:nvPr userDrawn="1"/>
        </p:nvSpPr>
        <p:spPr>
          <a:xfrm rot="16200000">
            <a:off x="-1251468" y="3275463"/>
            <a:ext cx="3172862" cy="30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TW" altLang="en-US" sz="1050" dirty="0" smtClean="0">
                <a:sym typeface="+mn-lt"/>
              </a:rPr>
              <a:t>套件介紹 </a:t>
            </a:r>
            <a:r>
              <a:rPr lang="en-US" altLang="zh-TW" sz="1050" dirty="0" smtClean="0">
                <a:sym typeface="+mn-lt"/>
              </a:rPr>
              <a:t>PYTHON PACKAGE</a:t>
            </a:r>
            <a:endParaRPr lang="en-US" altLang="zh-CN" sz="1050" cap="all" dirty="0">
              <a:cs typeface="+mn-ea"/>
              <a:sym typeface="+mn-lt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ADC476B4-A773-4751-B933-1940351E2E29}"/>
              </a:ext>
            </a:extLst>
          </p:cNvPr>
          <p:cNvSpPr/>
          <p:nvPr userDrawn="1"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542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B486BCDF-6347-4F90-8DFE-B48483D2A889}"/>
              </a:ext>
            </a:extLst>
          </p:cNvPr>
          <p:cNvSpPr txBox="1"/>
          <p:nvPr userDrawn="1"/>
        </p:nvSpPr>
        <p:spPr>
          <a:xfrm>
            <a:off x="569538" y="155143"/>
            <a:ext cx="1633781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7B87F186-BD85-48AB-9FF8-AAEE0956DD19}"/>
              </a:ext>
            </a:extLst>
          </p:cNvPr>
          <p:cNvSpPr txBox="1"/>
          <p:nvPr userDrawn="1"/>
        </p:nvSpPr>
        <p:spPr>
          <a:xfrm>
            <a:off x="1458538" y="1154980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程式架構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OfficePLUS-11">
            <a:extLst>
              <a:ext uri="{FF2B5EF4-FFF2-40B4-BE49-F238E27FC236}">
                <a16:creationId xmlns:a16="http://schemas.microsoft.com/office/drawing/2014/main" id="{C41CBB08-C611-467C-AC25-8B19EDAE7470}"/>
              </a:ext>
            </a:extLst>
          </p:cNvPr>
          <p:cNvSpPr/>
          <p:nvPr userDrawn="1"/>
        </p:nvSpPr>
        <p:spPr>
          <a:xfrm rot="16200000">
            <a:off x="-1251468" y="3275463"/>
            <a:ext cx="3172862" cy="30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TW" altLang="en-US" sz="1050" cap="all" dirty="0">
                <a:cs typeface="+mn-ea"/>
                <a:sym typeface="+mn-lt"/>
              </a:rPr>
              <a:t>程式架構 </a:t>
            </a:r>
            <a:r>
              <a:rPr lang="en-US" altLang="zh-TW" sz="1050" cap="all" dirty="0">
                <a:cs typeface="+mn-ea"/>
                <a:sym typeface="+mn-lt"/>
              </a:rPr>
              <a:t>program structure</a:t>
            </a:r>
            <a:endParaRPr lang="en-US" altLang="zh-CN" sz="1050" cap="all" dirty="0">
              <a:cs typeface="+mn-ea"/>
              <a:sym typeface="+mn-lt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937EE73D-6C5D-4B34-8B17-EB38D461CC04}"/>
              </a:ext>
            </a:extLst>
          </p:cNvPr>
          <p:cNvSpPr/>
          <p:nvPr userDrawn="1"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603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B486BCDF-6347-4F90-8DFE-B48483D2A889}"/>
              </a:ext>
            </a:extLst>
          </p:cNvPr>
          <p:cNvSpPr txBox="1"/>
          <p:nvPr userDrawn="1"/>
        </p:nvSpPr>
        <p:spPr>
          <a:xfrm>
            <a:off x="569538" y="155143"/>
            <a:ext cx="1654620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04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7B87F186-BD85-48AB-9FF8-AAEE0956DD19}"/>
              </a:ext>
            </a:extLst>
          </p:cNvPr>
          <p:cNvSpPr txBox="1"/>
          <p:nvPr userDrawn="1"/>
        </p:nvSpPr>
        <p:spPr>
          <a:xfrm>
            <a:off x="1458538" y="1154980"/>
            <a:ext cx="3993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範例展示及期中製作方向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OfficePLUS-11">
            <a:extLst>
              <a:ext uri="{FF2B5EF4-FFF2-40B4-BE49-F238E27FC236}">
                <a16:creationId xmlns:a16="http://schemas.microsoft.com/office/drawing/2014/main" id="{C41CBB08-C611-467C-AC25-8B19EDAE7470}"/>
              </a:ext>
            </a:extLst>
          </p:cNvPr>
          <p:cNvSpPr/>
          <p:nvPr userDrawn="1"/>
        </p:nvSpPr>
        <p:spPr>
          <a:xfrm rot="16200000">
            <a:off x="-1251468" y="3275463"/>
            <a:ext cx="3172862" cy="30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TW" altLang="en-US" sz="1050" cap="all" dirty="0">
                <a:cs typeface="+mn-ea"/>
                <a:sym typeface="+mn-lt"/>
              </a:rPr>
              <a:t>範例展示及期中製作方向</a:t>
            </a:r>
            <a:endParaRPr lang="en-US" altLang="zh-CN" sz="1050" cap="all" dirty="0">
              <a:cs typeface="+mn-ea"/>
              <a:sym typeface="+mn-lt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937EE73D-6C5D-4B34-8B17-EB38D461CC04}"/>
              </a:ext>
            </a:extLst>
          </p:cNvPr>
          <p:cNvSpPr/>
          <p:nvPr userDrawn="1"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201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2B35FD-BF74-463C-8D95-EA10591112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7809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73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13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 charset="0"/>
                <a:cs typeface="Segoe UI Light"/>
              </a:rPr>
              <a:t>微软雅黑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ea typeface="微软雅黑" charset="0"/>
                <a:cs typeface="Segoe UI Light"/>
              </a:rPr>
              <a:t>Light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1.5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>
                <a:solidFill>
                  <a:srgbClr val="FFFFFF"/>
                </a:solidFill>
                <a:latin typeface="Segoe UI Light"/>
                <a:ea typeface="+mn-ea"/>
                <a:cs typeface="Segoe UI Light"/>
              </a:rPr>
              <a:t>pexels.com 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9694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598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3" r:id="rId4"/>
    <p:sldLayoutId id="2147483654" r:id="rId5"/>
    <p:sldLayoutId id="2147483655" r:id="rId6"/>
    <p:sldLayoutId id="2147483668" r:id="rId7"/>
    <p:sldLayoutId id="2147483659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69" userDrawn="1">
          <p15:clr>
            <a:srgbClr val="F26B43"/>
          </p15:clr>
        </p15:guide>
        <p15:guide id="4" pos="211" userDrawn="1">
          <p15:clr>
            <a:srgbClr val="F26B43"/>
          </p15:clr>
        </p15:guide>
        <p15:guide id="5" orient="horz" pos="210" userDrawn="1">
          <p15:clr>
            <a:srgbClr val="F26B43"/>
          </p15:clr>
        </p15:guide>
        <p15:guide id="6" orient="horz" pos="411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4349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1">
            <a:extLst>
              <a:ext uri="{FF2B5EF4-FFF2-40B4-BE49-F238E27FC236}">
                <a16:creationId xmlns:a16="http://schemas.microsoft.com/office/drawing/2014/main" id="{FDFEDC49-7CE1-4376-A85D-3F2B715E50C4}"/>
              </a:ext>
            </a:extLst>
          </p:cNvPr>
          <p:cNvSpPr txBox="1"/>
          <p:nvPr/>
        </p:nvSpPr>
        <p:spPr>
          <a:xfrm>
            <a:off x="1977571" y="2921168"/>
            <a:ext cx="8236857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>
                <a:cs typeface="+mn-ea"/>
                <a:sym typeface="+mn-lt"/>
              </a:rPr>
              <a:t>深碗學習</a:t>
            </a:r>
            <a:r>
              <a:rPr lang="en-US" altLang="zh-TW" sz="6000" b="1" dirty="0">
                <a:cs typeface="+mn-ea"/>
                <a:sym typeface="+mn-lt"/>
              </a:rPr>
              <a:t>-</a:t>
            </a:r>
            <a:r>
              <a:rPr lang="zh-TW" altLang="en-US" sz="6000" b="1" dirty="0">
                <a:cs typeface="+mn-ea"/>
                <a:sym typeface="+mn-lt"/>
              </a:rPr>
              <a:t>程式語言</a:t>
            </a:r>
            <a:endParaRPr lang="zh-CN" altLang="en-US" sz="6000" b="1" dirty="0">
              <a:cs typeface="+mn-ea"/>
              <a:sym typeface="+mn-lt"/>
            </a:endParaRPr>
          </a:p>
        </p:txBody>
      </p:sp>
      <p:sp>
        <p:nvSpPr>
          <p:cNvPr id="8" name="OfficePLUS-2">
            <a:extLst>
              <a:ext uri="{FF2B5EF4-FFF2-40B4-BE49-F238E27FC236}">
                <a16:creationId xmlns:a16="http://schemas.microsoft.com/office/drawing/2014/main" id="{630A47FA-69DA-43C8-84C8-EE41486D2ADD}"/>
              </a:ext>
            </a:extLst>
          </p:cNvPr>
          <p:cNvSpPr txBox="1"/>
          <p:nvPr/>
        </p:nvSpPr>
        <p:spPr>
          <a:xfrm>
            <a:off x="3263899" y="5091837"/>
            <a:ext cx="60132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cs typeface="+mn-ea"/>
                <a:sym typeface="+mn-lt"/>
              </a:rPr>
              <a:t>	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2" name="OfficePLUS-5">
            <a:extLst>
              <a:ext uri="{FF2B5EF4-FFF2-40B4-BE49-F238E27FC236}">
                <a16:creationId xmlns:a16="http://schemas.microsoft.com/office/drawing/2014/main" id="{EB7462C3-72FD-49CE-A12B-189C0AC42BA7}"/>
              </a:ext>
            </a:extLst>
          </p:cNvPr>
          <p:cNvSpPr txBox="1"/>
          <p:nvPr/>
        </p:nvSpPr>
        <p:spPr>
          <a:xfrm>
            <a:off x="3048000" y="3921623"/>
            <a:ext cx="609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cap="all" dirty="0" smtClean="0">
                <a:cs typeface="+mn-ea"/>
                <a:sym typeface="+mn-lt"/>
              </a:rPr>
              <a:t>網路爬蟲</a:t>
            </a:r>
            <a:endParaRPr lang="zh-CN" altLang="en-US" sz="2000" cap="all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448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122E5145-D0B4-4765-9077-30CB6004E4ED}"/>
              </a:ext>
            </a:extLst>
          </p:cNvPr>
          <p:cNvSpPr txBox="1"/>
          <p:nvPr/>
        </p:nvSpPr>
        <p:spPr>
          <a:xfrm>
            <a:off x="2452221" y="3833294"/>
            <a:ext cx="28670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Requests</a:t>
            </a:r>
          </a:p>
          <a:p>
            <a:pPr algn="ctr"/>
            <a:r>
              <a:rPr lang="zh-TW" altLang="en-US" b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讀取網頁原始碼</a:t>
            </a:r>
            <a:endParaRPr lang="en-US" altLang="zh-TW" b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FE56DEDF-929C-4C7C-A286-0395076FD2D5}"/>
              </a:ext>
            </a:extLst>
          </p:cNvPr>
          <p:cNvSpPr txBox="1"/>
          <p:nvPr/>
        </p:nvSpPr>
        <p:spPr>
          <a:xfrm>
            <a:off x="7183832" y="3833294"/>
            <a:ext cx="34527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en-US" altLang="zh-TW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BeauifulSoup</a:t>
            </a:r>
            <a:endParaRPr lang="en-US" altLang="zh-TW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/>
            <a:r>
              <a:rPr lang="zh-TW" altLang="en-US" sz="1800" b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將取得的網頁原始碼</a:t>
            </a:r>
            <a:endParaRPr lang="en-US" altLang="zh-TW" sz="1800" b="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/>
            <a:r>
              <a:rPr lang="zh-TW" altLang="en-US" sz="1800" b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做進一步的資料處理</a:t>
            </a:r>
            <a:endParaRPr lang="en-US" altLang="zh-TW" sz="1800" b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815" y="1876239"/>
            <a:ext cx="2309880" cy="199893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766" y="1876240"/>
            <a:ext cx="2473681" cy="199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3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3958241" y="1763436"/>
            <a:ext cx="4275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equests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常用方法及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屬性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2195001" y="2390621"/>
            <a:ext cx="78020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r=</a:t>
            </a:r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requests.get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</a:t>
            </a:r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url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)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//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取得網頁的原始碼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r.status_code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//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取得網頁的狀態碼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r.encoding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//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取得網頁的編碼方式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r.text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//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取得語法的部份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41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3490968" y="1763436"/>
            <a:ext cx="5210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en-US" altLang="zh-TW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BeautifulSoup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常用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方法及屬性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770646" y="2373034"/>
            <a:ext cx="1122206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sp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=</a:t>
            </a:r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BeautifulSoup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(r.text,”</a:t>
            </a:r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html.parser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”)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//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透過這個套件來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解析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TW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sp.title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//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網頁的標題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sp.find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(tag)  //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回傳第一筆找到的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tag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sp.find_all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(tag)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//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回傳所有找到的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tag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sp.text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//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純文字結果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1981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1">
            <a:extLst>
              <a:ext uri="{FF2B5EF4-FFF2-40B4-BE49-F238E27FC236}">
                <a16:creationId xmlns:a16="http://schemas.microsoft.com/office/drawing/2014/main" id="{2A34AAFF-19F9-4B0E-82AB-E6DD104AA0A4}"/>
              </a:ext>
            </a:extLst>
          </p:cNvPr>
          <p:cNvSpPr txBox="1"/>
          <p:nvPr/>
        </p:nvSpPr>
        <p:spPr>
          <a:xfrm>
            <a:off x="6096001" y="3036221"/>
            <a:ext cx="836295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latin typeface="+mj-ea"/>
                <a:ea typeface="+mj-ea"/>
                <a:cs typeface="+mn-ea"/>
                <a:sym typeface="+mn-lt"/>
              </a:rPr>
              <a:t>程式架構</a:t>
            </a:r>
            <a:endParaRPr lang="en-US" altLang="zh-CN" sz="5400" b="1" dirty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" name="OfficePLUS-2">
            <a:extLst>
              <a:ext uri="{FF2B5EF4-FFF2-40B4-BE49-F238E27FC236}">
                <a16:creationId xmlns:a16="http://schemas.microsoft.com/office/drawing/2014/main" id="{7A34FC6A-1447-4A4C-9552-34D56404EF67}"/>
              </a:ext>
            </a:extLst>
          </p:cNvPr>
          <p:cNvSpPr txBox="1"/>
          <p:nvPr/>
        </p:nvSpPr>
        <p:spPr>
          <a:xfrm>
            <a:off x="6096000" y="2267871"/>
            <a:ext cx="5587855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atin typeface="+mj-ea"/>
                <a:ea typeface="+mj-ea"/>
                <a:cs typeface="+mn-ea"/>
                <a:sym typeface="+mn-lt"/>
              </a:rPr>
              <a:t>PART 03</a:t>
            </a:r>
          </a:p>
        </p:txBody>
      </p:sp>
    </p:spTree>
    <p:extLst>
      <p:ext uri="{BB962C8B-B14F-4D97-AF65-F5344CB8AC3E}">
        <p14:creationId xmlns:p14="http://schemas.microsoft.com/office/powerpoint/2010/main" val="105833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接點: 弧形 6">
            <a:extLst>
              <a:ext uri="{FF2B5EF4-FFF2-40B4-BE49-F238E27FC236}">
                <a16:creationId xmlns:a16="http://schemas.microsoft.com/office/drawing/2014/main" id="{923D97F6-1561-405B-81EB-9A26E7E21C54}"/>
              </a:ext>
            </a:extLst>
          </p:cNvPr>
          <p:cNvCxnSpPr>
            <a:cxnSpLocks/>
          </p:cNvCxnSpPr>
          <p:nvPr/>
        </p:nvCxnSpPr>
        <p:spPr>
          <a:xfrm flipV="1">
            <a:off x="5746695" y="3033070"/>
            <a:ext cx="868984" cy="380038"/>
          </a:xfrm>
          <a:prstGeom prst="curvedConnector3">
            <a:avLst>
              <a:gd name="adj1" fmla="val 50000"/>
            </a:avLst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fficePLUS-4">
            <a:extLst>
              <a:ext uri="{FF2B5EF4-FFF2-40B4-BE49-F238E27FC236}">
                <a16:creationId xmlns:a16="http://schemas.microsoft.com/office/drawing/2014/main" id="{51B75BCF-DAA8-4A2B-A5EB-EBD73660D075}"/>
              </a:ext>
            </a:extLst>
          </p:cNvPr>
          <p:cNvSpPr txBox="1"/>
          <p:nvPr/>
        </p:nvSpPr>
        <p:spPr>
          <a:xfrm>
            <a:off x="6770811" y="2802238"/>
            <a:ext cx="4935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>
                <a:solidFill>
                  <a:srgbClr val="FF0000"/>
                </a:solidFill>
                <a:cs typeface="+mn-ea"/>
                <a:sym typeface="+mn-lt"/>
              </a:rPr>
              <a:t>載入</a:t>
            </a:r>
            <a:r>
              <a:rPr lang="zh-TW" altLang="en-US" sz="2400" dirty="0" smtClean="0">
                <a:solidFill>
                  <a:srgbClr val="FF0000"/>
                </a:solidFill>
                <a:cs typeface="+mn-ea"/>
                <a:sym typeface="+mn-lt"/>
              </a:rPr>
              <a:t>套件</a:t>
            </a:r>
            <a:r>
              <a:rPr lang="en-US" altLang="zh-TW" sz="2400" dirty="0" smtClean="0">
                <a:solidFill>
                  <a:srgbClr val="FF0000"/>
                </a:solidFill>
                <a:cs typeface="+mn-ea"/>
                <a:sym typeface="+mn-lt"/>
              </a:rPr>
              <a:t>requests</a:t>
            </a:r>
            <a:r>
              <a:rPr lang="zh-TW" altLang="en-US" sz="2400" dirty="0" smtClean="0">
                <a:solidFill>
                  <a:srgbClr val="FF0000"/>
                </a:solidFill>
                <a:cs typeface="+mn-ea"/>
                <a:sym typeface="+mn-lt"/>
              </a:rPr>
              <a:t>並</a:t>
            </a:r>
            <a:r>
              <a:rPr lang="zh-TW" altLang="en-US" sz="2400" dirty="0">
                <a:solidFill>
                  <a:srgbClr val="FF0000"/>
                </a:solidFill>
                <a:cs typeface="+mn-ea"/>
                <a:sym typeface="+mn-lt"/>
              </a:rPr>
              <a:t>命名</a:t>
            </a:r>
            <a:r>
              <a:rPr lang="zh-TW" altLang="en-US" sz="2400" dirty="0" smtClean="0">
                <a:solidFill>
                  <a:srgbClr val="FF0000"/>
                </a:solidFill>
                <a:cs typeface="+mn-ea"/>
                <a:sym typeface="+mn-lt"/>
              </a:rPr>
              <a:t>為</a:t>
            </a:r>
            <a:r>
              <a:rPr lang="en-US" altLang="zh-TW" sz="2400" dirty="0" err="1" smtClean="0">
                <a:solidFill>
                  <a:srgbClr val="FF0000"/>
                </a:solidFill>
                <a:cs typeface="+mn-ea"/>
                <a:sym typeface="+mn-lt"/>
              </a:rPr>
              <a:t>rq</a:t>
            </a:r>
            <a:endParaRPr lang="zh-CN" altLang="en-US" sz="2400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cxnSp>
        <p:nvCxnSpPr>
          <p:cNvPr id="17" name="接點: 弧形 16">
            <a:extLst>
              <a:ext uri="{FF2B5EF4-FFF2-40B4-BE49-F238E27FC236}">
                <a16:creationId xmlns:a16="http://schemas.microsoft.com/office/drawing/2014/main" id="{4A4E986D-187C-4E60-A5FF-6B8BB07FEE2A}"/>
              </a:ext>
            </a:extLst>
          </p:cNvPr>
          <p:cNvCxnSpPr>
            <a:cxnSpLocks/>
          </p:cNvCxnSpPr>
          <p:nvPr/>
        </p:nvCxnSpPr>
        <p:spPr>
          <a:xfrm>
            <a:off x="5746695" y="4842254"/>
            <a:ext cx="689009" cy="470648"/>
          </a:xfrm>
          <a:prstGeom prst="curvedConnector3">
            <a:avLst>
              <a:gd name="adj1" fmla="val 50000"/>
            </a:avLst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fficePLUS-4">
            <a:extLst>
              <a:ext uri="{FF2B5EF4-FFF2-40B4-BE49-F238E27FC236}">
                <a16:creationId xmlns:a16="http://schemas.microsoft.com/office/drawing/2014/main" id="{223B2B53-A7C9-4FD5-8BD5-2531D3429E0C}"/>
              </a:ext>
            </a:extLst>
          </p:cNvPr>
          <p:cNvSpPr txBox="1"/>
          <p:nvPr/>
        </p:nvSpPr>
        <p:spPr>
          <a:xfrm>
            <a:off x="4964921" y="1842567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載入所需套件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361" y="3518502"/>
            <a:ext cx="8745279" cy="1251995"/>
          </a:xfrm>
          <a:prstGeom prst="rect">
            <a:avLst/>
          </a:prstGeom>
        </p:spPr>
      </p:pic>
      <p:sp>
        <p:nvSpPr>
          <p:cNvPr id="13" name="OfficePLUS-4">
            <a:extLst>
              <a:ext uri="{FF2B5EF4-FFF2-40B4-BE49-F238E27FC236}">
                <a16:creationId xmlns:a16="http://schemas.microsoft.com/office/drawing/2014/main" id="{51B75BCF-DAA8-4A2B-A5EB-EBD73660D075}"/>
              </a:ext>
            </a:extLst>
          </p:cNvPr>
          <p:cNvSpPr txBox="1"/>
          <p:nvPr/>
        </p:nvSpPr>
        <p:spPr>
          <a:xfrm>
            <a:off x="5130517" y="5480086"/>
            <a:ext cx="4960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>
                <a:solidFill>
                  <a:srgbClr val="FF0000"/>
                </a:solidFill>
                <a:cs typeface="+mn-ea"/>
                <a:sym typeface="+mn-lt"/>
              </a:rPr>
              <a:t>載入</a:t>
            </a:r>
            <a:r>
              <a:rPr lang="zh-TW" altLang="en-US" sz="2400" dirty="0" smtClean="0">
                <a:solidFill>
                  <a:srgbClr val="FF0000"/>
                </a:solidFill>
                <a:cs typeface="+mn-ea"/>
                <a:sym typeface="+mn-lt"/>
              </a:rPr>
              <a:t>套件</a:t>
            </a:r>
            <a:r>
              <a:rPr lang="en-US" altLang="zh-TW" sz="2400" dirty="0" smtClean="0">
                <a:solidFill>
                  <a:srgbClr val="FF0000"/>
                </a:solidFill>
                <a:cs typeface="+mn-ea"/>
                <a:sym typeface="+mn-lt"/>
              </a:rPr>
              <a:t>requests</a:t>
            </a:r>
            <a:r>
              <a:rPr lang="zh-TW" altLang="en-US" sz="2400" dirty="0" smtClean="0">
                <a:solidFill>
                  <a:srgbClr val="FF0000"/>
                </a:solidFill>
                <a:cs typeface="+mn-ea"/>
                <a:sym typeface="+mn-lt"/>
              </a:rPr>
              <a:t>並</a:t>
            </a:r>
            <a:r>
              <a:rPr lang="zh-TW" altLang="en-US" sz="2400" dirty="0">
                <a:solidFill>
                  <a:srgbClr val="FF0000"/>
                </a:solidFill>
                <a:cs typeface="+mn-ea"/>
                <a:sym typeface="+mn-lt"/>
              </a:rPr>
              <a:t>命名</a:t>
            </a:r>
            <a:r>
              <a:rPr lang="zh-TW" altLang="en-US" sz="2400" dirty="0" smtClean="0">
                <a:solidFill>
                  <a:srgbClr val="FF0000"/>
                </a:solidFill>
                <a:cs typeface="+mn-ea"/>
                <a:sym typeface="+mn-lt"/>
              </a:rPr>
              <a:t>為</a:t>
            </a:r>
            <a:r>
              <a:rPr lang="en-US" altLang="zh-TW" sz="2400" dirty="0" err="1" smtClean="0">
                <a:solidFill>
                  <a:srgbClr val="FF0000"/>
                </a:solidFill>
                <a:cs typeface="+mn-ea"/>
                <a:sym typeface="+mn-lt"/>
              </a:rPr>
              <a:t>bs</a:t>
            </a:r>
            <a:endParaRPr lang="zh-CN" altLang="en-US" sz="2400" dirty="0">
              <a:solidFill>
                <a:srgbClr val="FF0000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83855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4618676" y="1842567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向網站請求原始碼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340" y="2608641"/>
            <a:ext cx="8835323" cy="213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161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fficePLUS-4">
            <a:extLst>
              <a:ext uri="{FF2B5EF4-FFF2-40B4-BE49-F238E27FC236}">
                <a16:creationId xmlns:a16="http://schemas.microsoft.com/office/drawing/2014/main" id="{B18E3F8B-5202-46EA-8AD8-DD33598FB9D5}"/>
              </a:ext>
            </a:extLst>
          </p:cNvPr>
          <p:cNvSpPr txBox="1"/>
          <p:nvPr/>
        </p:nvSpPr>
        <p:spPr>
          <a:xfrm>
            <a:off x="3144719" y="1842567"/>
            <a:ext cx="5902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透過</a:t>
            </a:r>
            <a:r>
              <a:rPr lang="en-US" altLang="zh-TW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BeautifulSoup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套件解析原始碼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475" y="2663042"/>
            <a:ext cx="7003051" cy="153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14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4">
            <a:extLst>
              <a:ext uri="{FF2B5EF4-FFF2-40B4-BE49-F238E27FC236}">
                <a16:creationId xmlns:a16="http://schemas.microsoft.com/office/drawing/2014/main" id="{B18E3F8B-5202-46EA-8AD8-DD33598FB9D5}"/>
              </a:ext>
            </a:extLst>
          </p:cNvPr>
          <p:cNvSpPr txBox="1"/>
          <p:nvPr/>
        </p:nvSpPr>
        <p:spPr>
          <a:xfrm>
            <a:off x="4964928" y="1842567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取得網頁標題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248" y="2741154"/>
            <a:ext cx="5705504" cy="137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1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4">
            <a:extLst>
              <a:ext uri="{FF2B5EF4-FFF2-40B4-BE49-F238E27FC236}">
                <a16:creationId xmlns:a16="http://schemas.microsoft.com/office/drawing/2014/main" id="{B18E3F8B-5202-46EA-8AD8-DD33598FB9D5}"/>
              </a:ext>
            </a:extLst>
          </p:cNvPr>
          <p:cNvSpPr txBox="1"/>
          <p:nvPr/>
        </p:nvSpPr>
        <p:spPr>
          <a:xfrm>
            <a:off x="1989026" y="3171790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將左邊欄位的資料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整理並且輸出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286" y="430369"/>
            <a:ext cx="5788074" cy="594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49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1">
            <a:extLst>
              <a:ext uri="{FF2B5EF4-FFF2-40B4-BE49-F238E27FC236}">
                <a16:creationId xmlns:a16="http://schemas.microsoft.com/office/drawing/2014/main" id="{AF26ED73-E5FC-41FF-AD60-5A120A46D105}"/>
              </a:ext>
            </a:extLst>
          </p:cNvPr>
          <p:cNvSpPr txBox="1"/>
          <p:nvPr/>
        </p:nvSpPr>
        <p:spPr>
          <a:xfrm>
            <a:off x="6096000" y="905370"/>
            <a:ext cx="31024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effectLst>
                  <a:outerShdw blurRad="50800" dist="38100" dir="2700000" algn="tl" rotWithShape="0">
                    <a:prstClr val="black">
                      <a:alpha val="34000"/>
                    </a:prstClr>
                  </a:outerShdw>
                </a:effectLst>
                <a:cs typeface="+mn-ea"/>
                <a:sym typeface="+mn-lt"/>
              </a:rPr>
              <a:t>目錄</a:t>
            </a:r>
            <a:endParaRPr lang="zh-CN" altLang="en-US" sz="5400" b="1" dirty="0">
              <a:effectLst>
                <a:outerShdw blurRad="50800" dist="38100" dir="2700000" algn="tl" rotWithShape="0">
                  <a:prstClr val="black">
                    <a:alpha val="34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OfficePLUS-2">
            <a:extLst>
              <a:ext uri="{FF2B5EF4-FFF2-40B4-BE49-F238E27FC236}">
                <a16:creationId xmlns:a16="http://schemas.microsoft.com/office/drawing/2014/main" id="{ABE9952D-AC43-47A5-9B3E-0B48B6EBFAEF}"/>
              </a:ext>
            </a:extLst>
          </p:cNvPr>
          <p:cNvSpPr txBox="1"/>
          <p:nvPr/>
        </p:nvSpPr>
        <p:spPr>
          <a:xfrm>
            <a:off x="6188529" y="1754913"/>
            <a:ext cx="2095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cap="all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contents</a:t>
            </a:r>
            <a:endParaRPr lang="zh-CN" altLang="en-US" sz="1600" cap="all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OfficePLUS-3">
            <a:extLst>
              <a:ext uri="{FF2B5EF4-FFF2-40B4-BE49-F238E27FC236}">
                <a16:creationId xmlns:a16="http://schemas.microsoft.com/office/drawing/2014/main" id="{D7A451FC-094A-4038-8240-29FF8EACFB73}"/>
              </a:ext>
            </a:extLst>
          </p:cNvPr>
          <p:cNvSpPr txBox="1"/>
          <p:nvPr/>
        </p:nvSpPr>
        <p:spPr>
          <a:xfrm>
            <a:off x="6096000" y="2385855"/>
            <a:ext cx="4368800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01</a:t>
            </a:r>
            <a:r>
              <a:rPr lang="en-US" altLang="zh-CN" sz="32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.</a:t>
            </a:r>
            <a:r>
              <a:rPr lang="zh-TW" altLang="en-US" sz="32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爬蟲</a:t>
            </a:r>
            <a:r>
              <a:rPr lang="zh-TW" altLang="en-US" sz="32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入</a:t>
            </a:r>
            <a:r>
              <a:rPr lang="zh-TW" altLang="en-US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門</a:t>
            </a:r>
            <a:endParaRPr lang="en-US" altLang="zh-CN" sz="3200" b="1" dirty="0">
              <a:gradFill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cs typeface="+mn-ea"/>
              <a:sym typeface="+mn-lt"/>
            </a:endParaRPr>
          </a:p>
        </p:txBody>
      </p:sp>
      <p:sp>
        <p:nvSpPr>
          <p:cNvPr id="12" name="OfficePLUS-3">
            <a:extLst>
              <a:ext uri="{FF2B5EF4-FFF2-40B4-BE49-F238E27FC236}">
                <a16:creationId xmlns:a16="http://schemas.microsoft.com/office/drawing/2014/main" id="{3E851FF5-CBD4-44E8-B42E-B93E03E54EEA}"/>
              </a:ext>
            </a:extLst>
          </p:cNvPr>
          <p:cNvSpPr txBox="1"/>
          <p:nvPr/>
        </p:nvSpPr>
        <p:spPr>
          <a:xfrm>
            <a:off x="6096000" y="3136612"/>
            <a:ext cx="4368800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02</a:t>
            </a:r>
            <a:r>
              <a:rPr lang="en-US" altLang="zh-CN" sz="32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.</a:t>
            </a:r>
            <a:r>
              <a:rPr lang="zh-TW" altLang="en-US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套件介紹</a:t>
            </a:r>
            <a:endParaRPr lang="en-US" altLang="zh-CN" sz="3200" b="1" dirty="0">
              <a:gradFill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cs typeface="+mn-ea"/>
              <a:sym typeface="+mn-lt"/>
            </a:endParaRPr>
          </a:p>
        </p:txBody>
      </p:sp>
      <p:sp>
        <p:nvSpPr>
          <p:cNvPr id="13" name="OfficePLUS-3">
            <a:extLst>
              <a:ext uri="{FF2B5EF4-FFF2-40B4-BE49-F238E27FC236}">
                <a16:creationId xmlns:a16="http://schemas.microsoft.com/office/drawing/2014/main" id="{355BA136-81BB-46C3-B918-02AFEB619D11}"/>
              </a:ext>
            </a:extLst>
          </p:cNvPr>
          <p:cNvSpPr txBox="1"/>
          <p:nvPr/>
        </p:nvSpPr>
        <p:spPr>
          <a:xfrm>
            <a:off x="6096000" y="3887369"/>
            <a:ext cx="4368800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03.</a:t>
            </a:r>
            <a:r>
              <a:rPr lang="zh-TW" altLang="en-US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程式架構</a:t>
            </a:r>
            <a:endParaRPr lang="en-US" altLang="zh-CN" sz="3200" b="1" dirty="0">
              <a:gradFill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023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1">
            <a:extLst>
              <a:ext uri="{FF2B5EF4-FFF2-40B4-BE49-F238E27FC236}">
                <a16:creationId xmlns:a16="http://schemas.microsoft.com/office/drawing/2014/main" id="{2A34AAFF-19F9-4B0E-82AB-E6DD104AA0A4}"/>
              </a:ext>
            </a:extLst>
          </p:cNvPr>
          <p:cNvSpPr txBox="1"/>
          <p:nvPr/>
        </p:nvSpPr>
        <p:spPr>
          <a:xfrm>
            <a:off x="6096001" y="3036221"/>
            <a:ext cx="836295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TW" altLang="en-US" sz="5400" b="1" dirty="0" smtClean="0">
                <a:latin typeface="+mj-ea"/>
                <a:ea typeface="+mj-ea"/>
                <a:cs typeface="+mn-ea"/>
                <a:sym typeface="+mn-lt"/>
              </a:rPr>
              <a:t>爬蟲</a:t>
            </a:r>
            <a:r>
              <a:rPr lang="zh-TW" altLang="en-US" sz="5400" b="1" dirty="0" smtClean="0">
                <a:latin typeface="+mj-ea"/>
                <a:ea typeface="+mj-ea"/>
                <a:cs typeface="+mn-ea"/>
                <a:sym typeface="+mn-lt"/>
              </a:rPr>
              <a:t>入</a:t>
            </a:r>
            <a:r>
              <a:rPr lang="zh-TW" altLang="en-US" sz="5400" b="1" dirty="0">
                <a:latin typeface="+mj-ea"/>
                <a:ea typeface="+mj-ea"/>
                <a:cs typeface="+mn-ea"/>
                <a:sym typeface="+mn-lt"/>
              </a:rPr>
              <a:t>門</a:t>
            </a:r>
            <a:endParaRPr lang="en-US" altLang="zh-CN" sz="5400" b="1" dirty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" name="OfficePLUS-2">
            <a:extLst>
              <a:ext uri="{FF2B5EF4-FFF2-40B4-BE49-F238E27FC236}">
                <a16:creationId xmlns:a16="http://schemas.microsoft.com/office/drawing/2014/main" id="{7A34FC6A-1447-4A4C-9552-34D56404EF67}"/>
              </a:ext>
            </a:extLst>
          </p:cNvPr>
          <p:cNvSpPr txBox="1"/>
          <p:nvPr/>
        </p:nvSpPr>
        <p:spPr>
          <a:xfrm>
            <a:off x="6096000" y="2267871"/>
            <a:ext cx="5587855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atin typeface="+mj-ea"/>
                <a:ea typeface="+mj-ea"/>
                <a:cs typeface="+mn-ea"/>
                <a:sym typeface="+mn-lt"/>
              </a:rPr>
              <a:t>PART </a:t>
            </a:r>
            <a:r>
              <a:rPr lang="en-US" altLang="zh-CN" sz="5400" b="1" dirty="0" smtClean="0">
                <a:latin typeface="+mj-ea"/>
                <a:ea typeface="+mj-ea"/>
                <a:cs typeface="+mn-ea"/>
                <a:sym typeface="+mn-lt"/>
              </a:rPr>
              <a:t>0</a:t>
            </a:r>
            <a:r>
              <a:rPr lang="en-US" altLang="zh-TW" sz="5400" b="1" dirty="0">
                <a:latin typeface="+mj-ea"/>
                <a:ea typeface="+mj-ea"/>
                <a:cs typeface="+mn-ea"/>
                <a:sym typeface="+mn-lt"/>
              </a:rPr>
              <a:t>1</a:t>
            </a:r>
            <a:endParaRPr lang="en-US" altLang="zh-CN" sz="5400" b="1" dirty="0">
              <a:latin typeface="+mj-ea"/>
              <a:ea typeface="+mj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5736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5311177" y="1763436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網路爬蟲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2710427" y="2356985"/>
            <a:ext cx="9481573" cy="2196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>
              <a:lnSpc>
                <a:spcPct val="200000"/>
              </a:lnSpc>
            </a:pP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一種能夠自動化收集、整理資料的工具，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200000"/>
              </a:lnSpc>
            </a:pP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通常運用於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收集上千上萬筆的資料收集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甚至可以模擬網頁自動化操作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674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4186670" y="1763436"/>
            <a:ext cx="3818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前備知識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-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網頁基本架構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2710427" y="2822977"/>
            <a:ext cx="9481573" cy="1960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&lt;html&gt;&lt;/html&gt;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文件的開頭與結尾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&lt;head&gt;&lt;/head&gt;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通常用於放置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&lt;title&gt;&lt;/title&gt;</a:t>
            </a:r>
            <a:endParaRPr lang="en-US" altLang="zh-CN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CN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&lt;body&gt;&lt;/body&gt; 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網頁所要呈現的內容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339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4186672" y="1763436"/>
            <a:ext cx="3818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前備知識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-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常見網頁語法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2051004" y="2524039"/>
            <a:ext cx="94815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&lt;p&gt;&lt;/p&gt; 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段落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&lt;div&gt;&lt;/div&gt;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區塊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&lt;a </a:t>
            </a:r>
            <a:r>
              <a:rPr lang="en-US" altLang="zh-TW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href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&gt; 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超連結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</a:t>
            </a:r>
            <a:r>
              <a:rPr lang="en-US" altLang="zh-TW" sz="24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ul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&gt;&lt;/</a:t>
            </a:r>
            <a:r>
              <a:rPr lang="en-US" altLang="zh-TW" sz="24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ul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&gt; 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列表，通常會與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&lt;li&gt;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標籤搭配使用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&lt;li&gt;&lt;/li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&gt;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個別項目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26530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4698833" y="1763436"/>
            <a:ext cx="2794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前備知識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-id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說明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2051004" y="2524039"/>
            <a:ext cx="94815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如同學號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為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tag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的識別碼不能與其他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id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重複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Ex: </a:t>
            </a:r>
          </a:p>
          <a:p>
            <a:pPr lvl="5"/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&lt;div id =“content”&gt;</a:t>
            </a:r>
          </a:p>
          <a:p>
            <a:pPr lvl="5"/>
            <a:endParaRPr lang="en-US" altLang="zh-TW" sz="2400" b="1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lvl="5"/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	&lt;p&gt;</a:t>
            </a: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內容區塊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&lt;/p&gt;</a:t>
            </a:r>
          </a:p>
          <a:p>
            <a:pPr lvl="5"/>
            <a:endParaRPr lang="en-US" altLang="zh-TW" sz="2400" b="1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lvl="5"/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&lt;/div&gt;</a:t>
            </a:r>
          </a:p>
          <a:p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5585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4430332" y="1763436"/>
            <a:ext cx="3331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前備知識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-class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說明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1355225" y="2488869"/>
            <a:ext cx="10836775" cy="3393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就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像是類別一樣兩個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tag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有可能為同一類別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Ex: </a:t>
            </a:r>
          </a:p>
          <a:p>
            <a:r>
              <a:rPr lang="en-US" altLang="zh-TW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	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&lt;div class =“content”&gt;</a:t>
            </a: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&lt;span class =“content”&gt;</a:t>
            </a:r>
          </a:p>
          <a:p>
            <a:endParaRPr lang="en-US" altLang="zh-TW" sz="2400" b="1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	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	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&lt;p&gt;</a:t>
            </a: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內容區塊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&lt;/p&gt;		&lt;p&gt;</a:t>
            </a: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內容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&lt;/p&gt;</a:t>
            </a:r>
          </a:p>
          <a:p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	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en-US" altLang="zh-TW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	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&lt;/div&gt;				 &lt;/span&gt;</a:t>
            </a:r>
          </a:p>
          <a:p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58354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1">
            <a:extLst>
              <a:ext uri="{FF2B5EF4-FFF2-40B4-BE49-F238E27FC236}">
                <a16:creationId xmlns:a16="http://schemas.microsoft.com/office/drawing/2014/main" id="{2A34AAFF-19F9-4B0E-82AB-E6DD104AA0A4}"/>
              </a:ext>
            </a:extLst>
          </p:cNvPr>
          <p:cNvSpPr txBox="1"/>
          <p:nvPr/>
        </p:nvSpPr>
        <p:spPr>
          <a:xfrm>
            <a:off x="6096001" y="3036221"/>
            <a:ext cx="836295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latin typeface="+mj-ea"/>
                <a:ea typeface="+mj-ea"/>
                <a:cs typeface="+mn-ea"/>
                <a:sym typeface="+mn-lt"/>
              </a:rPr>
              <a:t>套件介紹</a:t>
            </a:r>
            <a:endParaRPr lang="en-US" altLang="zh-CN" sz="5400" b="1" dirty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" name="OfficePLUS-2">
            <a:extLst>
              <a:ext uri="{FF2B5EF4-FFF2-40B4-BE49-F238E27FC236}">
                <a16:creationId xmlns:a16="http://schemas.microsoft.com/office/drawing/2014/main" id="{7A34FC6A-1447-4A4C-9552-34D56404EF67}"/>
              </a:ext>
            </a:extLst>
          </p:cNvPr>
          <p:cNvSpPr txBox="1"/>
          <p:nvPr/>
        </p:nvSpPr>
        <p:spPr>
          <a:xfrm>
            <a:off x="6096000" y="2267871"/>
            <a:ext cx="5587855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atin typeface="+mj-ea"/>
                <a:ea typeface="+mj-ea"/>
                <a:cs typeface="+mn-ea"/>
                <a:sym typeface="+mn-lt"/>
              </a:rPr>
              <a:t>PART </a:t>
            </a:r>
            <a:r>
              <a:rPr lang="en-US" altLang="zh-CN" sz="5400" b="1" dirty="0" smtClean="0">
                <a:latin typeface="+mj-ea"/>
                <a:ea typeface="+mj-ea"/>
                <a:cs typeface="+mn-ea"/>
                <a:sym typeface="+mn-lt"/>
              </a:rPr>
              <a:t>0</a:t>
            </a:r>
            <a:r>
              <a:rPr lang="en-US" altLang="zh-TW" sz="5400" b="1" dirty="0" smtClean="0">
                <a:latin typeface="+mj-ea"/>
                <a:ea typeface="+mj-ea"/>
                <a:cs typeface="+mn-ea"/>
                <a:sym typeface="+mn-lt"/>
              </a:rPr>
              <a:t>2</a:t>
            </a:r>
            <a:endParaRPr lang="en-US" altLang="zh-CN" sz="5400" b="1" dirty="0">
              <a:latin typeface="+mj-ea"/>
              <a:ea typeface="+mj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1261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PLUS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s14l2bm">
      <a:majorFont>
        <a:latin typeface="微软雅黑 Ligh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蓝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s14l2bm">
      <a:majorFont>
        <a:latin typeface="微软雅黑 Ligh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11773</TotalTime>
  <Words>327</Words>
  <Application>Microsoft Office PowerPoint</Application>
  <PresentationFormat>寬螢幕</PresentationFormat>
  <Paragraphs>84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18</vt:i4>
      </vt:variant>
    </vt:vector>
  </HeadingPairs>
  <TitlesOfParts>
    <vt:vector size="27" baseType="lpstr">
      <vt:lpstr>微软雅黑</vt:lpstr>
      <vt:lpstr>微软雅黑 Light</vt:lpstr>
      <vt:lpstr>新細明體</vt:lpstr>
      <vt:lpstr>Arial</vt:lpstr>
      <vt:lpstr>Calibri</vt:lpstr>
      <vt:lpstr>Century Gothic</vt:lpstr>
      <vt:lpstr>Segoe UI Light</vt:lpstr>
      <vt:lpstr>Office PLUS​​</vt:lpstr>
      <vt:lpstr>1_Office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 宏泽</dc:creator>
  <cp:lastModifiedBy>yu520530</cp:lastModifiedBy>
  <cp:revision>181</cp:revision>
  <dcterms:created xsi:type="dcterms:W3CDTF">2020-07-02T08:30:19Z</dcterms:created>
  <dcterms:modified xsi:type="dcterms:W3CDTF">2020-11-18T16:37:17Z</dcterms:modified>
</cp:coreProperties>
</file>

<file path=docProps/thumbnail.jpeg>
</file>